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1" r:id="rId4"/>
    <p:sldId id="260" r:id="rId5"/>
    <p:sldId id="264" r:id="rId6"/>
    <p:sldId id="267" r:id="rId7"/>
    <p:sldId id="265" r:id="rId8"/>
    <p:sldId id="266" r:id="rId9"/>
    <p:sldId id="263" r:id="rId10"/>
    <p:sldId id="259" r:id="rId11"/>
    <p:sldId id="268" r:id="rId12"/>
    <p:sldId id="25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gif>
</file>

<file path=ppt/media/image2.svg>
</file>

<file path=ppt/media/image3.png>
</file>

<file path=ppt/media/image4.gif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4200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8744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1277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1370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3556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4151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51438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2034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1584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8292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9493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1865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4391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8967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90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3798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5C0AF-5E9D-46C5-ACC1-5717C8BAFE0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7373C17-1B60-454D-8AC2-821A1ACD97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9878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otzetter/coronavirus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0000">
              <a:schemeClr val="bg1">
                <a:lumMod val="95000"/>
              </a:schemeClr>
            </a:gs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A692209D-B607-46C3-8560-07AF72291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4874638-CF15-4908-BC4B-4908744D0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2D802EC-DB47-4D3A-9537-D267E130C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279" y="967417"/>
            <a:ext cx="3778870" cy="3943250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EFFFF"/>
                </a:solidFill>
              </a:rPr>
              <a:t> </a:t>
            </a:r>
            <a:r>
              <a:rPr lang="pt-BR" sz="4000" b="1" i="1">
                <a:solidFill>
                  <a:srgbClr val="FEFFFF"/>
                </a:solidFill>
              </a:rPr>
              <a:t>Data Analytics &amp; Visualisation </a:t>
            </a:r>
            <a:endParaRPr lang="pt-BR" sz="4000">
              <a:solidFill>
                <a:srgbClr val="FEFFFF"/>
              </a:solidFill>
            </a:endParaRPr>
          </a:p>
        </p:txBody>
      </p:sp>
      <p:sp>
        <p:nvSpPr>
          <p:cNvPr id="68" name="Freeform 5">
            <a:extLst>
              <a:ext uri="{FF2B5EF4-FFF2-40B4-BE49-F238E27FC236}">
                <a16:creationId xmlns:a16="http://schemas.microsoft.com/office/drawing/2014/main" id="{5F1B8348-CD6E-4561-A704-C232D9A2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CC2700-5F61-470E-AC54-AB8C84AA88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3778870" cy="54426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100">
                <a:solidFill>
                  <a:srgbClr val="FEFFFF"/>
                </a:solidFill>
              </a:rPr>
              <a:t> </a:t>
            </a:r>
            <a:r>
              <a:rPr lang="en-US" sz="1100" b="1" i="1">
                <a:solidFill>
                  <a:srgbClr val="FEFFFF"/>
                </a:solidFill>
              </a:rPr>
              <a:t>Assignment 1 – Visualisation of a Dataset</a:t>
            </a:r>
          </a:p>
          <a:p>
            <a:pPr>
              <a:lnSpc>
                <a:spcPct val="90000"/>
              </a:lnSpc>
            </a:pPr>
            <a:r>
              <a:rPr lang="en-US" sz="1100" b="1" i="1">
                <a:solidFill>
                  <a:srgbClr val="FEFFFF"/>
                </a:solidFill>
              </a:rPr>
              <a:t>Givaldo </a:t>
            </a:r>
            <a:endParaRPr lang="pt-BR" sz="1100">
              <a:solidFill>
                <a:srgbClr val="FEFFFF"/>
              </a:solidFill>
            </a:endParaRPr>
          </a:p>
        </p:txBody>
      </p:sp>
      <p:pic>
        <p:nvPicPr>
          <p:cNvPr id="19" name="Graphic 6">
            <a:extLst>
              <a:ext uri="{FF2B5EF4-FFF2-40B4-BE49-F238E27FC236}">
                <a16:creationId xmlns:a16="http://schemas.microsoft.com/office/drawing/2014/main" id="{B44B91EA-4956-474F-B86C-E3B0E2C25C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43011" y="967417"/>
            <a:ext cx="4930468" cy="493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30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F4D44D61-FB61-48CA-BB39-3C6329F9C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2" name="Espaço Reservado para Conteúdo 4" descr="Uma imagem contendo texto, mapa&#10;&#10;Descrição gerada automaticamente">
            <a:extLst>
              <a:ext uri="{FF2B5EF4-FFF2-40B4-BE49-F238E27FC236}">
                <a16:creationId xmlns:a16="http://schemas.microsoft.com/office/drawing/2014/main" id="{0DFEDB59-A53D-4957-AED7-1853A089D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754" y="3472954"/>
            <a:ext cx="5942062" cy="3395463"/>
          </a:xfrm>
          <a:prstGeom prst="rect">
            <a:avLst/>
          </a:prstGeom>
        </p:spPr>
      </p:pic>
      <p:pic>
        <p:nvPicPr>
          <p:cNvPr id="14" name="Imagem 13" descr="Uma imagem contendo texto, mapa&#10;&#10;Descrição gerada automaticamente">
            <a:extLst>
              <a:ext uri="{FF2B5EF4-FFF2-40B4-BE49-F238E27FC236}">
                <a16:creationId xmlns:a16="http://schemas.microsoft.com/office/drawing/2014/main" id="{358D5C66-CC73-4C5D-A7EC-51B6D984F3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5" y="3462536"/>
            <a:ext cx="5942062" cy="3395464"/>
          </a:xfrm>
          <a:prstGeom prst="rect">
            <a:avLst/>
          </a:prstGeom>
        </p:spPr>
      </p:pic>
      <p:pic>
        <p:nvPicPr>
          <p:cNvPr id="18" name="Imagem 17" descr="Uma imagem contendo mapa&#10;&#10;Descrição gerada automaticamente">
            <a:extLst>
              <a:ext uri="{FF2B5EF4-FFF2-40B4-BE49-F238E27FC236}">
                <a16:creationId xmlns:a16="http://schemas.microsoft.com/office/drawing/2014/main" id="{FBA1682B-EA86-471B-93D7-015A45152A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6834"/>
            <a:ext cx="5953246" cy="3401854"/>
          </a:xfrm>
          <a:prstGeom prst="rect">
            <a:avLst/>
          </a:prstGeom>
        </p:spPr>
      </p:pic>
      <p:pic>
        <p:nvPicPr>
          <p:cNvPr id="6" name="Espaço Reservado para Conteúdo 5" descr="Uma imagem contendo mapa&#10;&#10;Descrição gerada automaticamente">
            <a:extLst>
              <a:ext uri="{FF2B5EF4-FFF2-40B4-BE49-F238E27FC236}">
                <a16:creationId xmlns:a16="http://schemas.microsoft.com/office/drawing/2014/main" id="{94C26544-6A61-4E86-86FE-E695703F97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939" y="-16835"/>
            <a:ext cx="5942060" cy="3395463"/>
          </a:xfrm>
        </p:spPr>
      </p:pic>
    </p:spTree>
    <p:extLst>
      <p:ext uri="{BB962C8B-B14F-4D97-AF65-F5344CB8AC3E}">
        <p14:creationId xmlns:p14="http://schemas.microsoft.com/office/powerpoint/2010/main" val="4257777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35D34-AAA8-4D34-98C4-FB3A9C870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13" y="290735"/>
            <a:ext cx="4751388" cy="1280890"/>
          </a:xfrm>
        </p:spPr>
        <p:txBody>
          <a:bodyPr/>
          <a:lstStyle/>
          <a:p>
            <a:r>
              <a:rPr lang="pt-BR" dirty="0"/>
              <a:t>Evolution </a:t>
            </a:r>
            <a:r>
              <a:rPr lang="pt-BR" dirty="0" err="1"/>
              <a:t>of</a:t>
            </a:r>
            <a:r>
              <a:rPr lang="pt-BR" dirty="0"/>
              <a:t> corona </a:t>
            </a:r>
            <a:r>
              <a:rPr lang="pt-BR" dirty="0" err="1"/>
              <a:t>virus</a:t>
            </a:r>
            <a:endParaRPr lang="pt-BR" dirty="0"/>
          </a:p>
        </p:txBody>
      </p:sp>
      <p:pic>
        <p:nvPicPr>
          <p:cNvPr id="7" name="Espaço Reservado para Conteúdo 6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19A33BB6-382B-48CA-9C38-F11B34892C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949369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C96F6-C2F7-4359-97CB-C1BBB0386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References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7AA771-51C7-4FD9-8DE0-65C5CF4CD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[1]G. </a:t>
            </a:r>
            <a:r>
              <a:rPr lang="en-US" dirty="0" err="1"/>
              <a:t>Grolemund</a:t>
            </a:r>
            <a:r>
              <a:rPr lang="en-US" dirty="0"/>
              <a:t> and H. Wickham, 5 Data transformation | R for Data Science. .</a:t>
            </a:r>
            <a:endParaRPr lang="pt-BR" dirty="0"/>
          </a:p>
          <a:p>
            <a:pPr marL="0" indent="0">
              <a:buNone/>
            </a:pPr>
            <a:r>
              <a:rPr lang="en-US" dirty="0"/>
              <a:t>[2]“</a:t>
            </a:r>
            <a:r>
              <a:rPr lang="en-US" dirty="0" err="1"/>
              <a:t>amrrs</a:t>
            </a:r>
            <a:r>
              <a:rPr lang="en-US" dirty="0"/>
              <a:t>/</a:t>
            </a:r>
            <a:r>
              <a:rPr lang="en-US" dirty="0" err="1"/>
              <a:t>animated_bar_charts_in_R</a:t>
            </a:r>
            <a:r>
              <a:rPr lang="en-US" dirty="0"/>
              <a:t>: Code to demo how to build Animated Bar Charts in R.” [Online]. Available: https://github.com/amrrs/animated_bar_charts_in_R. [Accessed: 15-Mar-2020].</a:t>
            </a:r>
            <a:endParaRPr lang="pt-BR" dirty="0"/>
          </a:p>
          <a:p>
            <a:pPr marL="0" indent="0">
              <a:buNone/>
            </a:pPr>
            <a:r>
              <a:rPr lang="en-US" dirty="0"/>
              <a:t>[3]“Bar Chart Races With </a:t>
            </a:r>
            <a:r>
              <a:rPr lang="en-US" dirty="0" err="1"/>
              <a:t>gganimate</a:t>
            </a:r>
            <a:r>
              <a:rPr lang="en-US" dirty="0"/>
              <a:t>.” [Online]. Available: https://emilykuehler.github.io/bar-chart-race/. [Accessed: 15-Mar-2020].</a:t>
            </a:r>
            <a:endParaRPr lang="pt-BR" dirty="0"/>
          </a:p>
          <a:p>
            <a:pPr marL="0" indent="0">
              <a:buNone/>
            </a:pPr>
            <a:r>
              <a:rPr lang="en-US" dirty="0"/>
              <a:t>[4]“Data Science,” edX. [Online]. Available: https://www.edx.org/micromasters/uc-san-diegox-data-science. [Accessed: 15-Mar-2020].</a:t>
            </a:r>
            <a:endParaRPr lang="pt-BR" dirty="0"/>
          </a:p>
          <a:p>
            <a:pPr marL="0" indent="0">
              <a:buNone/>
            </a:pPr>
            <a:r>
              <a:rPr lang="en-US" dirty="0"/>
              <a:t>[5]“Emigration by age and sex - </a:t>
            </a:r>
            <a:r>
              <a:rPr lang="en-US" dirty="0" err="1"/>
              <a:t>ecodp.common.ckan.site_title</a:t>
            </a:r>
            <a:r>
              <a:rPr lang="en-US" dirty="0"/>
              <a:t>.” [Online]. Available: https://data.europa.eu/euodp/en/data/dataset/MfkEgsB8RmSr3syAcyHCw. [Accessed: 15-Mar-2020].</a:t>
            </a:r>
            <a:endParaRPr lang="pt-BR" dirty="0"/>
          </a:p>
          <a:p>
            <a:pPr marL="0" indent="0">
              <a:buNone/>
            </a:pPr>
            <a:r>
              <a:rPr lang="en-US" dirty="0"/>
              <a:t>[6]R. L. </a:t>
            </a:r>
            <a:r>
              <a:rPr lang="en-US" dirty="0" err="1"/>
              <a:t>Muenchow</a:t>
            </a:r>
            <a:r>
              <a:rPr lang="en-US" dirty="0"/>
              <a:t> Jakub </a:t>
            </a:r>
            <a:r>
              <a:rPr lang="en-US" dirty="0" err="1"/>
              <a:t>Nowosad</a:t>
            </a:r>
            <a:r>
              <a:rPr lang="en-US" dirty="0"/>
              <a:t>, </a:t>
            </a:r>
            <a:r>
              <a:rPr lang="en-US" dirty="0" err="1"/>
              <a:t>Jannes</a:t>
            </a:r>
            <a:r>
              <a:rPr lang="en-US" dirty="0"/>
              <a:t>, </a:t>
            </a:r>
            <a:r>
              <a:rPr lang="en-US" dirty="0" err="1"/>
              <a:t>Geocomputation</a:t>
            </a:r>
            <a:r>
              <a:rPr lang="en-US" dirty="0"/>
              <a:t> with R. .</a:t>
            </a:r>
            <a:endParaRPr lang="pt-BR" dirty="0"/>
          </a:p>
          <a:p>
            <a:pPr marL="0" indent="0">
              <a:buNone/>
            </a:pPr>
            <a:r>
              <a:rPr lang="en-US" dirty="0"/>
              <a:t>[7]M. </a:t>
            </a:r>
            <a:r>
              <a:rPr lang="en-US" dirty="0" err="1"/>
              <a:t>Roser</a:t>
            </a:r>
            <a:r>
              <a:rPr lang="en-US" dirty="0"/>
              <a:t>, E. Ortiz-Ospina, and H. Ritchie, “Life Expectancy,” Our World in Data, May 2013.</a:t>
            </a:r>
            <a:endParaRPr lang="pt-BR" dirty="0"/>
          </a:p>
          <a:p>
            <a:pPr marL="0" indent="0">
              <a:buNone/>
            </a:pPr>
            <a:r>
              <a:rPr lang="en-US" dirty="0"/>
              <a:t>[8]P. </a:t>
            </a:r>
            <a:r>
              <a:rPr lang="en-US" dirty="0" err="1"/>
              <a:t>Rotzetter</a:t>
            </a:r>
            <a:r>
              <a:rPr lang="en-US" dirty="0"/>
              <a:t>, </a:t>
            </a:r>
            <a:r>
              <a:rPr lang="en-US" dirty="0" err="1"/>
              <a:t>protzetter</a:t>
            </a:r>
            <a:r>
              <a:rPr lang="en-US" dirty="0"/>
              <a:t>/coronavirus. 2020. </a:t>
            </a:r>
            <a:r>
              <a:rPr lang="pt-BR" dirty="0">
                <a:hlinkClick r:id="rId3"/>
              </a:rPr>
              <a:t>https://github.com/protzetter/coronavirus</a:t>
            </a:r>
            <a:r>
              <a:rPr lang="pt-BR" dirty="0"/>
              <a:t> </a:t>
            </a:r>
          </a:p>
          <a:p>
            <a:pPr marL="0" indent="0">
              <a:buNone/>
            </a:pPr>
            <a:r>
              <a:rPr lang="en-US" dirty="0"/>
              <a:t>[9]“World Development Indicators.” [Online]. Available: https://kaggle.com/worldbank/world-development-indicators. [Accessed: 15-Mar-2020].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87721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35D34-AAA8-4D34-98C4-FB3A9C870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13" y="290735"/>
            <a:ext cx="4751388" cy="1280890"/>
          </a:xfrm>
        </p:spPr>
        <p:txBody>
          <a:bodyPr/>
          <a:lstStyle/>
          <a:p>
            <a:r>
              <a:rPr lang="pt-BR" dirty="0" err="1"/>
              <a:t>Dataset</a:t>
            </a:r>
            <a:endParaRPr lang="pt-BR" dirty="0"/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22791A37-32A2-4012-9450-39EE3F538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14" y="1705337"/>
            <a:ext cx="5213892" cy="3777622"/>
          </a:xfrm>
        </p:spPr>
        <p:txBody>
          <a:bodyPr/>
          <a:lstStyle/>
          <a:p>
            <a:r>
              <a:rPr lang="pt-BR" dirty="0"/>
              <a:t>More </a:t>
            </a:r>
            <a:r>
              <a:rPr lang="pt-BR" dirty="0" err="1"/>
              <a:t>than</a:t>
            </a:r>
            <a:r>
              <a:rPr lang="pt-BR" dirty="0"/>
              <a:t> 1.6 </a:t>
            </a:r>
            <a:r>
              <a:rPr lang="pt-BR" dirty="0" err="1"/>
              <a:t>Millions</a:t>
            </a:r>
            <a:r>
              <a:rPr lang="pt-BR" dirty="0"/>
              <a:t> </a:t>
            </a:r>
            <a:r>
              <a:rPr lang="pt-BR" dirty="0" err="1"/>
              <a:t>lines</a:t>
            </a:r>
            <a:endParaRPr lang="pt-BR" dirty="0"/>
          </a:p>
          <a:p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5D4BB68-05F5-4ED4-ABD2-F344964E3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505" y="364458"/>
            <a:ext cx="5274478" cy="575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29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35D34-AAA8-4D34-98C4-FB3A9C870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13" y="290735"/>
            <a:ext cx="3747840" cy="1280890"/>
          </a:xfrm>
        </p:spPr>
        <p:txBody>
          <a:bodyPr>
            <a:normAutofit/>
          </a:bodyPr>
          <a:lstStyle/>
          <a:p>
            <a:r>
              <a:rPr lang="pt-BR" sz="2800" dirty="0"/>
              <a:t>Top 10 GDP </a:t>
            </a:r>
            <a:r>
              <a:rPr lang="pt-BR" sz="2800" dirty="0" err="1"/>
              <a:t>from</a:t>
            </a:r>
            <a:r>
              <a:rPr lang="pt-BR" sz="2800" dirty="0"/>
              <a:t> </a:t>
            </a:r>
            <a:r>
              <a:rPr lang="pt-BR" sz="2800" dirty="0" err="1"/>
              <a:t>Europe</a:t>
            </a:r>
            <a:endParaRPr lang="pt-BR" sz="2800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78E9440-2D75-427C-AEDD-93E6858A79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665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224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35D34-AAA8-4D34-98C4-FB3A9C870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13" y="290734"/>
            <a:ext cx="4751388" cy="1955315"/>
          </a:xfrm>
        </p:spPr>
        <p:txBody>
          <a:bodyPr>
            <a:normAutofit/>
          </a:bodyPr>
          <a:lstStyle/>
          <a:p>
            <a:r>
              <a:rPr lang="pt-BR" sz="2800" dirty="0"/>
              <a:t>Life </a:t>
            </a:r>
            <a:r>
              <a:rPr lang="pt-BR" sz="2800" dirty="0" err="1"/>
              <a:t>expectancy</a:t>
            </a:r>
            <a:r>
              <a:rPr lang="pt-BR" sz="2800" dirty="0"/>
              <a:t> </a:t>
            </a:r>
            <a:r>
              <a:rPr lang="pt-BR" sz="2800" dirty="0" err="1"/>
              <a:t>vs</a:t>
            </a:r>
            <a:r>
              <a:rPr lang="pt-BR" sz="2800" dirty="0"/>
              <a:t> GDP</a:t>
            </a:r>
            <a:br>
              <a:rPr lang="pt-BR" sz="2800" dirty="0"/>
            </a:br>
            <a:r>
              <a:rPr lang="pt-BR" sz="2800" dirty="0"/>
              <a:t>Some </a:t>
            </a:r>
            <a:r>
              <a:rPr lang="pt-BR" sz="2800" dirty="0" err="1"/>
              <a:t>European</a:t>
            </a:r>
            <a:r>
              <a:rPr lang="pt-BR" sz="2800" dirty="0"/>
              <a:t> countries</a:t>
            </a:r>
            <a:br>
              <a:rPr lang="pt-BR" sz="2800" dirty="0"/>
            </a:br>
            <a:br>
              <a:rPr lang="pt-BR" sz="2800" dirty="0"/>
            </a:br>
            <a:endParaRPr lang="pt-BR" sz="2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36C45B-CA23-4335-875D-3C0009F3459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465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 descr="Mapa com linhas coloridas&#10;&#10;Descrição gerada automaticamente">
            <a:extLst>
              <a:ext uri="{FF2B5EF4-FFF2-40B4-BE49-F238E27FC236}">
                <a16:creationId xmlns:a16="http://schemas.microsoft.com/office/drawing/2014/main" id="{3CFBE57C-8BC9-4565-830E-FCBC0E2491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713" y="0"/>
            <a:ext cx="6872287" cy="6872287"/>
          </a:xfr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9C83B82E-1CDC-4F61-9478-EDEAAE45E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13" y="290734"/>
            <a:ext cx="4751388" cy="1955315"/>
          </a:xfrm>
        </p:spPr>
        <p:txBody>
          <a:bodyPr>
            <a:normAutofit/>
          </a:bodyPr>
          <a:lstStyle/>
          <a:p>
            <a:r>
              <a:rPr lang="pt-BR" sz="2800" dirty="0"/>
              <a:t>Life </a:t>
            </a:r>
            <a:r>
              <a:rPr lang="pt-BR" sz="2800" dirty="0" err="1"/>
              <a:t>expectancy</a:t>
            </a:r>
            <a:r>
              <a:rPr lang="pt-BR" sz="2800" dirty="0"/>
              <a:t> </a:t>
            </a:r>
            <a:r>
              <a:rPr lang="pt-BR" sz="2800" dirty="0" err="1"/>
              <a:t>vs</a:t>
            </a:r>
            <a:r>
              <a:rPr lang="pt-BR" sz="2800" dirty="0"/>
              <a:t> GDP</a:t>
            </a:r>
            <a:br>
              <a:rPr lang="pt-BR" sz="2800" dirty="0"/>
            </a:br>
            <a:r>
              <a:rPr lang="pt-BR" sz="2800" dirty="0" err="1"/>
              <a:t>Separeted</a:t>
            </a:r>
            <a:r>
              <a:rPr lang="pt-BR" sz="2800" dirty="0"/>
              <a:t> </a:t>
            </a:r>
            <a:r>
              <a:rPr lang="pt-BR" sz="2800" dirty="0" err="1"/>
              <a:t>by</a:t>
            </a:r>
            <a:r>
              <a:rPr lang="pt-BR" sz="2800" dirty="0"/>
              <a:t> </a:t>
            </a:r>
            <a:r>
              <a:rPr lang="pt-BR" sz="2800" dirty="0" err="1"/>
              <a:t>continents</a:t>
            </a:r>
            <a:br>
              <a:rPr lang="pt-BR" sz="2800" dirty="0"/>
            </a:br>
            <a:br>
              <a:rPr lang="pt-BR" sz="2800" dirty="0"/>
            </a:b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642703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35D34-AAA8-4D34-98C4-FB3A9C870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13" y="290734"/>
            <a:ext cx="3710781" cy="2337055"/>
          </a:xfrm>
        </p:spPr>
        <p:txBody>
          <a:bodyPr>
            <a:normAutofit/>
          </a:bodyPr>
          <a:lstStyle/>
          <a:p>
            <a:r>
              <a:rPr lang="pt-BR" sz="2400" dirty="0"/>
              <a:t>GDP </a:t>
            </a:r>
            <a:r>
              <a:rPr lang="pt-BR" sz="2400" dirty="0" err="1"/>
              <a:t>from</a:t>
            </a:r>
            <a:r>
              <a:rPr lang="pt-BR" sz="2400" dirty="0"/>
              <a:t> some </a:t>
            </a:r>
            <a:r>
              <a:rPr lang="pt-BR" sz="2400" dirty="0" err="1"/>
              <a:t>Europe</a:t>
            </a:r>
            <a:r>
              <a:rPr lang="pt-BR" sz="2400" dirty="0"/>
              <a:t> countries.</a:t>
            </a:r>
            <a:br>
              <a:rPr lang="pt-BR" sz="2400" dirty="0"/>
            </a:br>
            <a:endParaRPr lang="pt-BR" sz="24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293EEB4-9729-4F1D-B314-B4B41C147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094" y="0"/>
            <a:ext cx="8393906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108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B339AF6F-F28B-43EC-ACB1-E823B52C7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0"/>
            <a:ext cx="8429625" cy="5114117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5D899220-8C5B-4BE0-B4ED-3045E5D265EB}"/>
              </a:ext>
            </a:extLst>
          </p:cNvPr>
          <p:cNvSpPr txBox="1">
            <a:spLocks/>
          </p:cNvSpPr>
          <p:nvPr/>
        </p:nvSpPr>
        <p:spPr>
          <a:xfrm>
            <a:off x="87313" y="290734"/>
            <a:ext cx="3710781" cy="23370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2400" dirty="0"/>
              <a:t>GDP </a:t>
            </a:r>
            <a:r>
              <a:rPr lang="pt-BR" sz="2400" dirty="0" err="1"/>
              <a:t>from</a:t>
            </a:r>
            <a:r>
              <a:rPr lang="pt-BR" sz="2400" dirty="0"/>
              <a:t> some </a:t>
            </a:r>
            <a:r>
              <a:rPr lang="pt-BR" sz="2400" dirty="0" err="1"/>
              <a:t>Europe</a:t>
            </a:r>
            <a:r>
              <a:rPr lang="pt-BR" sz="2400" dirty="0"/>
              <a:t> countries.</a:t>
            </a:r>
          </a:p>
          <a:p>
            <a:endParaRPr lang="pt-BR" sz="2400" dirty="0"/>
          </a:p>
          <a:p>
            <a:r>
              <a:rPr lang="pt-BR" sz="2400" dirty="0" err="1"/>
              <a:t>Interactive</a:t>
            </a:r>
            <a:r>
              <a:rPr lang="pt-BR" sz="2400" dirty="0"/>
              <a:t> </a:t>
            </a:r>
            <a:r>
              <a:rPr lang="pt-BR" sz="2400" dirty="0" err="1"/>
              <a:t>graph</a:t>
            </a:r>
            <a:br>
              <a:rPr lang="pt-BR" sz="2400" dirty="0"/>
            </a:b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901268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709DE29-881D-4F71-9888-C0F90C9B9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1261" y="0"/>
            <a:ext cx="8410739" cy="5095875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8175B1C9-429C-475F-A897-D37AF6D25BEE}"/>
              </a:ext>
            </a:extLst>
          </p:cNvPr>
          <p:cNvSpPr txBox="1">
            <a:spLocks/>
          </p:cNvSpPr>
          <p:nvPr/>
        </p:nvSpPr>
        <p:spPr>
          <a:xfrm>
            <a:off x="87313" y="290734"/>
            <a:ext cx="3710781" cy="23370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2400" dirty="0"/>
              <a:t>GDP </a:t>
            </a:r>
            <a:r>
              <a:rPr lang="pt-BR" sz="2400" dirty="0" err="1"/>
              <a:t>from</a:t>
            </a:r>
            <a:r>
              <a:rPr lang="pt-BR" sz="2400" dirty="0"/>
              <a:t> some </a:t>
            </a:r>
            <a:r>
              <a:rPr lang="pt-BR" sz="2400" dirty="0" err="1"/>
              <a:t>Europe</a:t>
            </a:r>
            <a:r>
              <a:rPr lang="pt-BR" sz="2400" dirty="0"/>
              <a:t> countries.</a:t>
            </a:r>
            <a:br>
              <a:rPr lang="pt-BR" sz="2400" dirty="0"/>
            </a:br>
            <a:endParaRPr lang="pt-BR" sz="2400" dirty="0"/>
          </a:p>
          <a:p>
            <a:r>
              <a:rPr lang="pt-BR" sz="2400" dirty="0" err="1"/>
              <a:t>We</a:t>
            </a:r>
            <a:r>
              <a:rPr lang="pt-BR" sz="2400" dirty="0"/>
              <a:t> </a:t>
            </a:r>
            <a:r>
              <a:rPr lang="pt-BR" sz="2400" dirty="0" err="1"/>
              <a:t>can</a:t>
            </a:r>
            <a:r>
              <a:rPr lang="pt-BR" sz="2400" dirty="0"/>
              <a:t> </a:t>
            </a:r>
            <a:r>
              <a:rPr lang="pt-BR" sz="2400" dirty="0" err="1"/>
              <a:t>select</a:t>
            </a:r>
            <a:r>
              <a:rPr lang="pt-BR" sz="2400" dirty="0"/>
              <a:t> </a:t>
            </a:r>
            <a:r>
              <a:rPr lang="pt-BR" sz="2400" dirty="0" err="1"/>
              <a:t>just</a:t>
            </a:r>
            <a:r>
              <a:rPr lang="pt-BR" sz="2400" dirty="0"/>
              <a:t> </a:t>
            </a:r>
            <a:r>
              <a:rPr lang="pt-BR" sz="2400" dirty="0" err="1"/>
              <a:t>one</a:t>
            </a:r>
            <a:r>
              <a:rPr lang="pt-BR" sz="2400" dirty="0"/>
              <a:t> </a:t>
            </a:r>
            <a:r>
              <a:rPr lang="pt-BR" sz="2400" dirty="0" err="1"/>
              <a:t>or</a:t>
            </a:r>
            <a:r>
              <a:rPr lang="pt-BR" sz="2400" dirty="0"/>
              <a:t> more </a:t>
            </a:r>
            <a:r>
              <a:rPr lang="pt-BR" sz="2400" dirty="0" err="1"/>
              <a:t>lines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657634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satMod val="92000"/>
                <a:lumMod val="120000"/>
              </a:schemeClr>
            </a:gs>
            <a:gs pos="5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35D34-AAA8-4D34-98C4-FB3A9C870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13" y="290735"/>
            <a:ext cx="4751388" cy="1280890"/>
          </a:xfrm>
        </p:spPr>
        <p:txBody>
          <a:bodyPr/>
          <a:lstStyle/>
          <a:p>
            <a:r>
              <a:rPr lang="pt-BR" dirty="0" err="1"/>
              <a:t>Animated</a:t>
            </a:r>
            <a:r>
              <a:rPr lang="pt-BR" dirty="0"/>
              <a:t> </a:t>
            </a:r>
            <a:r>
              <a:rPr lang="pt-BR" dirty="0" err="1"/>
              <a:t>line</a:t>
            </a:r>
            <a:r>
              <a:rPr lang="pt-BR" dirty="0"/>
              <a:t> </a:t>
            </a:r>
            <a:r>
              <a:rPr lang="pt-BR" dirty="0" err="1"/>
              <a:t>graph</a:t>
            </a:r>
            <a:endParaRPr lang="pt-BR" dirty="0"/>
          </a:p>
        </p:txBody>
      </p:sp>
      <p:pic>
        <p:nvPicPr>
          <p:cNvPr id="7" name="Espaço Reservado para Conteúdo 6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EB0B3DA8-216D-4123-AFCC-BF25E71CFC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75" y="-9525"/>
            <a:ext cx="6867525" cy="6867525"/>
          </a:xfrm>
        </p:spPr>
      </p:pic>
    </p:spTree>
    <p:extLst>
      <p:ext uri="{BB962C8B-B14F-4D97-AF65-F5344CB8AC3E}">
        <p14:creationId xmlns:p14="http://schemas.microsoft.com/office/powerpoint/2010/main" val="1357857678"/>
      </p:ext>
    </p:extLst>
  </p:cSld>
  <p:clrMapOvr>
    <a:masterClrMapping/>
  </p:clrMapOvr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Override1.xml><?xml version="1.0" encoding="utf-8"?>
<a:themeOverride xmlns:a="http://schemas.openxmlformats.org/drawingml/2006/main">
  <a:clrScheme name="Cacho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2813</TotalTime>
  <Words>338</Words>
  <Application>Microsoft Office PowerPoint</Application>
  <PresentationFormat>Widescreen</PresentationFormat>
  <Paragraphs>26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Cacho</vt:lpstr>
      <vt:lpstr> Data Analytics &amp; Visualisation </vt:lpstr>
      <vt:lpstr>Dataset</vt:lpstr>
      <vt:lpstr>Top 10 GDP from Europe</vt:lpstr>
      <vt:lpstr>Life expectancy vs GDP Some European countries  </vt:lpstr>
      <vt:lpstr>Life expectancy vs GDP Separeted by continents  </vt:lpstr>
      <vt:lpstr>GDP from some Europe countries. </vt:lpstr>
      <vt:lpstr>Apresentação do PowerPoint</vt:lpstr>
      <vt:lpstr>Apresentação do PowerPoint</vt:lpstr>
      <vt:lpstr>Animated line graph</vt:lpstr>
      <vt:lpstr>Apresentação do PowerPoint</vt:lpstr>
      <vt:lpstr>Evolution of corona virus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Data Analytics &amp; Visualisation </dc:title>
  <dc:creator>Givaldo Francisco</dc:creator>
  <cp:lastModifiedBy>Givaldo Francisco</cp:lastModifiedBy>
  <cp:revision>33</cp:revision>
  <dcterms:created xsi:type="dcterms:W3CDTF">2020-02-16T18:17:03Z</dcterms:created>
  <dcterms:modified xsi:type="dcterms:W3CDTF">2020-03-27T02:01:03Z</dcterms:modified>
</cp:coreProperties>
</file>